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B663-E030-453D-BD0F-1E559443E94C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FF93-E290-4A0A-BD69-4E3A5ACA3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Эпиграф к уроку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9145016" cy="5040561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0" lvl="1" indent="0" algn="ctr">
              <a:spcBef>
                <a:spcPts val="0"/>
              </a:spcBef>
              <a:buNone/>
            </a:pPr>
            <a:r>
              <a:rPr lang="ru-RU" sz="2700" b="1" dirty="0" smtClean="0"/>
              <a:t>Темой нашего урока станет то, о чём писал наш земляк, выдающийся поэт ХХ века 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ru-RU" sz="2700" b="1" dirty="0" smtClean="0"/>
              <a:t>Сергей Николаевич Сергеев-Ценский:</a:t>
            </a:r>
            <a:endParaRPr lang="ru-RU" sz="2700" dirty="0" smtClean="0"/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 smtClean="0">
                <a:solidFill>
                  <a:srgbClr val="C00000"/>
                </a:solidFill>
              </a:rPr>
              <a:t>К </a:t>
            </a:r>
            <a:r>
              <a:rPr lang="ru-RU" sz="2200" b="1" i="1" dirty="0">
                <a:solidFill>
                  <a:srgbClr val="C00000"/>
                </a:solidFill>
              </a:rPr>
              <a:t>нам пришёл он по наследью,       </a:t>
            </a:r>
            <a:r>
              <a:rPr lang="ru-RU" sz="2200" b="1" i="1" dirty="0" smtClean="0">
                <a:solidFill>
                  <a:srgbClr val="C00000"/>
                </a:solidFill>
              </a:rPr>
              <a:t>Как </a:t>
            </a:r>
            <a:r>
              <a:rPr lang="ru-RU" sz="2200" b="1" i="1" dirty="0">
                <a:solidFill>
                  <a:srgbClr val="C00000"/>
                </a:solidFill>
              </a:rPr>
              <a:t>стража драгоценной чаши,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>
                <a:solidFill>
                  <a:srgbClr val="C00000"/>
                </a:solidFill>
              </a:rPr>
              <a:t>Для нас дороже он всего,                 Должны мы дар веков сберечь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>
                <a:solidFill>
                  <a:srgbClr val="C00000"/>
                </a:solidFill>
              </a:rPr>
              <a:t>Мы заменять чужого медью        </a:t>
            </a:r>
            <a:r>
              <a:rPr lang="ru-RU" sz="2200" b="1" i="1" dirty="0" smtClean="0">
                <a:solidFill>
                  <a:srgbClr val="C00000"/>
                </a:solidFill>
              </a:rPr>
              <a:t>И </a:t>
            </a:r>
            <a:r>
              <a:rPr lang="ru-RU" sz="2200" b="1" i="1" dirty="0">
                <a:solidFill>
                  <a:srgbClr val="C00000"/>
                </a:solidFill>
              </a:rPr>
              <a:t>новым блеском жизни нашей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2200" b="1" i="1" dirty="0">
                <a:solidFill>
                  <a:srgbClr val="C00000"/>
                </a:solidFill>
              </a:rPr>
              <a:t>Не смеем золота его.                        </a:t>
            </a:r>
            <a:r>
              <a:rPr lang="ru-RU" sz="2200" b="1" i="1" dirty="0" smtClean="0">
                <a:solidFill>
                  <a:srgbClr val="C00000"/>
                </a:solidFill>
              </a:rPr>
              <a:t>Обогатить </a:t>
            </a:r>
            <a:r>
              <a:rPr lang="ru-RU" sz="2200" b="1" i="1" dirty="0">
                <a:solidFill>
                  <a:srgbClr val="C00000"/>
                </a:solidFill>
              </a:rPr>
              <a:t>родную речь.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664296" cy="325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4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3"/>
            <a:ext cx="9036496" cy="115212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Тамбовское областное государственное бюджетное профессиональное образовательное учреждение «Мичуринский аграрный техникум»</a:t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(ТОГБПОУ «Мичуринский аграрный техникум»)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Открытый урок по русскому языку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в рамках участия в мероприятиях, посвященных Международному году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языков коренных народов,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на тему: </a:t>
            </a:r>
          </a:p>
          <a:p>
            <a:pPr>
              <a:spcBef>
                <a:spcPts val="0"/>
              </a:spcBef>
            </a:pPr>
            <a:r>
              <a:rPr lang="ru-RU" sz="4400" b="1" dirty="0" smtClean="0">
                <a:solidFill>
                  <a:srgbClr val="C00000"/>
                </a:solidFill>
              </a:rPr>
              <a:t>Язык – это история народа</a:t>
            </a:r>
          </a:p>
          <a:p>
            <a:pPr>
              <a:spcBef>
                <a:spcPts val="0"/>
              </a:spcBef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Подготовил и провел: учитель русского языка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 и литературы Свиридов А.В.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Целевая аудитория: обучающиеся 1 курса</a:t>
            </a:r>
          </a:p>
          <a:p>
            <a:pPr algn="r">
              <a:spcBef>
                <a:spcPts val="0"/>
              </a:spcBef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</a:rPr>
              <a:t>Дата проведения урока: 21. 02. 2019 г.</a:t>
            </a:r>
            <a:endParaRPr lang="ru-RU" sz="2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ru-RU" sz="24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Турмасово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2018/2019 учебный год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Цель урока: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формирование у обучающихся понимания </a:t>
            </a:r>
            <a:r>
              <a:rPr lang="ru-RU" sz="3200" b="1" dirty="0"/>
              <a:t>социальной сущности языка, </a:t>
            </a:r>
            <a:r>
              <a:rPr lang="ru-RU" sz="3200" b="1" dirty="0" smtClean="0"/>
              <a:t>осознание </a:t>
            </a:r>
            <a:r>
              <a:rPr lang="ru-RU" sz="3200" b="1" dirty="0"/>
              <a:t>русского языка как языка </a:t>
            </a:r>
            <a:r>
              <a:rPr lang="ru-RU" sz="3200" b="1" dirty="0" smtClean="0"/>
              <a:t>великого народа</a:t>
            </a:r>
            <a:r>
              <a:rPr lang="ru-RU" sz="3200" b="1" dirty="0"/>
              <a:t>, рус­ской </a:t>
            </a:r>
            <a:r>
              <a:rPr lang="ru-RU" sz="3200" b="1" dirty="0" smtClean="0"/>
              <a:t>нации.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Задачи урока:</a:t>
            </a:r>
          </a:p>
          <a:p>
            <a:pPr>
              <a:buFont typeface="Arial" charset="0"/>
              <a:buChar char="•"/>
            </a:pPr>
            <a:r>
              <a:rPr lang="ru-RU" b="1" dirty="0" smtClean="0">
                <a:latin typeface="Times New Roman"/>
                <a:ea typeface="Times New Roman"/>
              </a:rPr>
              <a:t>способствовать </a:t>
            </a:r>
            <a:r>
              <a:rPr lang="ru-RU" b="1" dirty="0">
                <a:latin typeface="Times New Roman"/>
                <a:ea typeface="Times New Roman"/>
              </a:rPr>
              <a:t>развитию </a:t>
            </a:r>
            <a:r>
              <a:rPr lang="ru-RU" b="1" dirty="0" smtClean="0">
                <a:latin typeface="Times New Roman"/>
                <a:ea typeface="Times New Roman"/>
              </a:rPr>
              <a:t>интереса обучающихся </a:t>
            </a:r>
            <a:r>
              <a:rPr lang="ru-RU" b="1" dirty="0">
                <a:latin typeface="Times New Roman"/>
                <a:ea typeface="Times New Roman"/>
              </a:rPr>
              <a:t>к родному </a:t>
            </a:r>
            <a:r>
              <a:rPr lang="ru-RU" b="1" dirty="0" smtClean="0">
                <a:latin typeface="Times New Roman"/>
                <a:ea typeface="Times New Roman"/>
              </a:rPr>
              <a:t>языку;</a:t>
            </a:r>
          </a:p>
          <a:p>
            <a:pPr>
              <a:buFont typeface="Arial" charset="0"/>
              <a:buChar char="•"/>
            </a:pPr>
            <a:r>
              <a:rPr lang="ru-RU" b="1" dirty="0"/>
              <a:t>развивать логическое мышление, воображение, связную </a:t>
            </a:r>
            <a:r>
              <a:rPr lang="ru-RU" b="1" dirty="0" smtClean="0"/>
              <a:t>речь</a:t>
            </a:r>
            <a:r>
              <a:rPr lang="ru-RU" b="1" dirty="0"/>
              <a:t>;</a:t>
            </a:r>
            <a:endParaRPr lang="ru-RU" b="1" dirty="0" smtClean="0"/>
          </a:p>
          <a:p>
            <a:pPr>
              <a:buFont typeface="Arial" charset="0"/>
              <a:buChar char="•"/>
            </a:pPr>
            <a:r>
              <a:rPr lang="ru-RU" b="1" dirty="0"/>
              <a:t>воспитывать сознательное отношение к языку как явлению культуры, основному средству </a:t>
            </a:r>
            <a:r>
              <a:rPr lang="ru-RU" b="1" dirty="0" smtClean="0"/>
              <a:t>общения.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5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 мы определим понятие «родной язык»?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75252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/>
              <a:t>Родным </a:t>
            </a:r>
            <a:r>
              <a:rPr lang="ru-RU" sz="3600" b="1" dirty="0"/>
              <a:t>принято считать тот язык, на котором человек думает, разговаривает </a:t>
            </a:r>
            <a:r>
              <a:rPr lang="ru-RU" sz="3600" b="1" dirty="0" smtClean="0"/>
              <a:t>с родными и близкими, на </a:t>
            </a:r>
            <a:r>
              <a:rPr lang="ru-RU" sz="3600" b="1" dirty="0"/>
              <a:t>котором мать поёт ребёнку колыбельные </a:t>
            </a:r>
            <a:r>
              <a:rPr lang="ru-RU" sz="3600" b="1" dirty="0" smtClean="0"/>
              <a:t>песни…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/>
              <a:t>Родной язык указывает на культурную идентичность человека.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Для </a:t>
            </a:r>
            <a:r>
              <a:rPr lang="ru-RU" sz="3600" b="1" dirty="0">
                <a:solidFill>
                  <a:srgbClr val="C00000"/>
                </a:solidFill>
              </a:rPr>
              <a:t>нас — это русский </a:t>
            </a:r>
            <a:r>
              <a:rPr lang="ru-RU" sz="3600" b="1" dirty="0" smtClean="0">
                <a:solidFill>
                  <a:srgbClr val="C00000"/>
                </a:solidFill>
              </a:rPr>
              <a:t>язык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 родной русский язык!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400" b="1" i="1" dirty="0" smtClean="0"/>
              <a:t>Русский язык </a:t>
            </a:r>
            <a:r>
              <a:rPr lang="ru-RU" sz="3400" b="1" i="1" dirty="0"/>
              <a:t>украшал сказками и песнями тяжёлую долю простого русского человека. </a:t>
            </a:r>
            <a:endParaRPr lang="ru-RU" sz="3400" b="1" i="1" dirty="0" smtClean="0"/>
          </a:p>
          <a:p>
            <a:pPr algn="just"/>
            <a:r>
              <a:rPr lang="ru-RU" sz="3400" b="1" i="1" dirty="0" smtClean="0"/>
              <a:t>Он </a:t>
            </a:r>
            <a:r>
              <a:rPr lang="ru-RU" sz="3400" b="1" i="1" dirty="0"/>
              <a:t>был гневным и праздничным, ласковым и разящим. </a:t>
            </a:r>
            <a:endParaRPr lang="ru-RU" sz="3400" b="1" i="1" dirty="0" smtClean="0"/>
          </a:p>
          <a:p>
            <a:pPr algn="just"/>
            <a:r>
              <a:rPr lang="ru-RU" sz="3400" b="1" i="1" dirty="0" smtClean="0"/>
              <a:t>Он </a:t>
            </a:r>
            <a:r>
              <a:rPr lang="ru-RU" sz="3400" b="1" i="1" dirty="0"/>
              <a:t>гремел не­поколебимым гневом в речах и книгах наших вольнодумцев; томительно зву­чал в стихах Пушкина; гудел, «как колокол на башне вечевой», у Лермонтова; рисовал огромные полотна русской жизни у Толстого, </a:t>
            </a:r>
            <a:r>
              <a:rPr lang="ru-RU" sz="3400" b="1" i="1" dirty="0" smtClean="0"/>
              <a:t>Тургенева</a:t>
            </a:r>
            <a:r>
              <a:rPr lang="ru-RU" sz="3400" b="1" i="1" dirty="0"/>
              <a:t>, До­стоевского, Чехова; был громоподобен в устах Маяковского; прост и строг в раз­думьях Горького; </a:t>
            </a:r>
            <a:r>
              <a:rPr lang="ru-RU" sz="3400" b="1" i="1" dirty="0" smtClean="0"/>
              <a:t>душевными </a:t>
            </a:r>
            <a:r>
              <a:rPr lang="ru-RU" sz="3400" b="1" i="1" dirty="0"/>
              <a:t>напевами звенел в строфах </a:t>
            </a:r>
            <a:r>
              <a:rPr lang="ru-RU" sz="3400" b="1" i="1" dirty="0" smtClean="0"/>
              <a:t>Есенина. </a:t>
            </a:r>
          </a:p>
          <a:p>
            <a:pPr algn="just"/>
            <a:r>
              <a:rPr lang="ru-RU" sz="3400" b="1" i="1" dirty="0" smtClean="0"/>
              <a:t>Наш </a:t>
            </a:r>
            <a:r>
              <a:rPr lang="ru-RU" sz="3400" b="1" i="1" dirty="0"/>
              <a:t>язык — наш меч, наш свет, наша любовь, наша гордость!</a:t>
            </a:r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43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30" y="1124744"/>
            <a:ext cx="896448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Критерии постановки отметки за выполнение заданий онлайн-теста</a:t>
            </a:r>
            <a:br>
              <a:rPr lang="ru-RU" sz="3600" b="1" dirty="0" smtClean="0"/>
            </a:b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345204"/>
              </p:ext>
            </p:extLst>
          </p:nvPr>
        </p:nvGraphicFramePr>
        <p:xfrm>
          <a:off x="395536" y="198884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05313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ru-RU" sz="3200" dirty="0" smtClean="0"/>
                        <a:t>Отметка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3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200" dirty="0" smtClean="0"/>
                        <a:t>Количество набранных баллов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«5» (отлично)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14-15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«4» (хорошо)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12-13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«3» (</a:t>
                      </a:r>
                      <a:r>
                        <a:rPr lang="ru-RU" sz="3600" b="1" dirty="0" err="1" smtClean="0">
                          <a:latin typeface="Arial" pitchFamily="34" charset="0"/>
                          <a:cs typeface="Arial" pitchFamily="34" charset="0"/>
                        </a:rPr>
                        <a:t>удовлетв</a:t>
                      </a: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8-11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«2» (</a:t>
                      </a:r>
                      <a:r>
                        <a:rPr lang="ru-RU" sz="3600" b="1" dirty="0" err="1" smtClean="0">
                          <a:latin typeface="Arial" pitchFamily="34" charset="0"/>
                          <a:cs typeface="Arial" pitchFamily="34" charset="0"/>
                        </a:rPr>
                        <a:t>неудовлетв</a:t>
                      </a:r>
                      <a:r>
                        <a:rPr lang="ru-RU" sz="3600" b="1" dirty="0" smtClean="0">
                          <a:latin typeface="Arial" pitchFamily="34" charset="0"/>
                          <a:cs typeface="Arial" pitchFamily="34" charset="0"/>
                        </a:rPr>
                        <a:t>.)</a:t>
                      </a:r>
                      <a:endParaRPr lang="ru-RU" sz="3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b="1" dirty="0" smtClean="0"/>
                        <a:t>Менее</a:t>
                      </a:r>
                      <a:r>
                        <a:rPr lang="ru-RU" sz="3600" b="1" baseline="0" dirty="0" smtClean="0"/>
                        <a:t> 8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s://pavlovopitomnik.ru/wp-content/uploads/2017/03/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7717"/>
            <a:ext cx="3672408" cy="87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5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269289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1. Работа над ошибками теста.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2. Подготовка эссе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«Живи, родной язык, живи!»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6518" y="4581128"/>
            <a:ext cx="8424936" cy="216024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хорошую работу на уроке!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691276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18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34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53430</Template>
  <TotalTime>322</TotalTime>
  <Words>355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53430</vt:lpstr>
      <vt:lpstr>   Эпиграф к уроку</vt:lpstr>
      <vt:lpstr>Тамбовское областное государственное бюджетное профессиональное образовательное учреждение «Мичуринский аграрный техникум» (ТОГБПОУ «Мичуринский аграрный техникум»)</vt:lpstr>
      <vt:lpstr>  Цель урока: формирование у обучающихся понимания социальной сущности языка, осознание русского языка как языка великого народа, рус­ской нации.   </vt:lpstr>
      <vt:lpstr>Как мы определим понятие «родной язык»?</vt:lpstr>
      <vt:lpstr>Наш родной русский язык!</vt:lpstr>
      <vt:lpstr>Критерии постановки отметки за выполнение заданий онлайн-теста </vt:lpstr>
      <vt:lpstr>Домашнее задание</vt:lpstr>
      <vt:lpstr>Спасибо за хорошую работу на уроке!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Тамбовское областное государственное бюджетное профессиональное образовательное учреждение «Мичуринский аграрный техникум» (ТОГБПОУ «Мичуринский аграрный техникум»)</dc:title>
  <dc:creator>Екатерина</dc:creator>
  <cp:lastModifiedBy>olga</cp:lastModifiedBy>
  <cp:revision>15</cp:revision>
  <dcterms:created xsi:type="dcterms:W3CDTF">2019-02-15T14:35:04Z</dcterms:created>
  <dcterms:modified xsi:type="dcterms:W3CDTF">2019-02-25T06:36:37Z</dcterms:modified>
</cp:coreProperties>
</file>